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30.jpg" ContentType="image/png"/>
  <Override PartName="/ppt/notesSlides/notesSlide7.xml" ContentType="application/vnd.openxmlformats-officedocument.presentationml.notesSlide+xml"/>
  <Override PartName="/ppt/media/image34.jpg" ContentType="image/png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8"/>
  </p:notesMasterIdLst>
  <p:sldIdLst>
    <p:sldId id="256" r:id="rId2"/>
    <p:sldId id="327" r:id="rId3"/>
    <p:sldId id="388" r:id="rId4"/>
    <p:sldId id="328" r:id="rId5"/>
    <p:sldId id="389" r:id="rId6"/>
    <p:sldId id="329" r:id="rId7"/>
    <p:sldId id="330" r:id="rId8"/>
    <p:sldId id="390" r:id="rId9"/>
    <p:sldId id="368" r:id="rId10"/>
    <p:sldId id="332" r:id="rId11"/>
    <p:sldId id="333" r:id="rId12"/>
    <p:sldId id="379" r:id="rId13"/>
    <p:sldId id="376" r:id="rId14"/>
    <p:sldId id="377" r:id="rId15"/>
    <p:sldId id="378" r:id="rId16"/>
    <p:sldId id="391" r:id="rId17"/>
    <p:sldId id="338" r:id="rId18"/>
    <p:sldId id="392" r:id="rId19"/>
    <p:sldId id="385" r:id="rId20"/>
    <p:sldId id="386" r:id="rId21"/>
    <p:sldId id="387" r:id="rId22"/>
    <p:sldId id="393" r:id="rId23"/>
    <p:sldId id="336" r:id="rId24"/>
    <p:sldId id="394" r:id="rId25"/>
    <p:sldId id="400" r:id="rId26"/>
    <p:sldId id="337" r:id="rId27"/>
    <p:sldId id="395" r:id="rId28"/>
    <p:sldId id="335" r:id="rId29"/>
    <p:sldId id="288" r:id="rId30"/>
    <p:sldId id="289" r:id="rId31"/>
    <p:sldId id="290" r:id="rId32"/>
    <p:sldId id="291" r:id="rId33"/>
    <p:sldId id="292" r:id="rId34"/>
    <p:sldId id="396" r:id="rId35"/>
    <p:sldId id="334" r:id="rId36"/>
    <p:sldId id="397" r:id="rId37"/>
    <p:sldId id="342" r:id="rId38"/>
    <p:sldId id="398" r:id="rId39"/>
    <p:sldId id="370" r:id="rId40"/>
    <p:sldId id="371" r:id="rId41"/>
    <p:sldId id="372" r:id="rId42"/>
    <p:sldId id="399" r:id="rId43"/>
    <p:sldId id="364" r:id="rId44"/>
    <p:sldId id="403" r:id="rId45"/>
    <p:sldId id="365" r:id="rId46"/>
    <p:sldId id="366" r:id="rId47"/>
    <p:sldId id="367" r:id="rId48"/>
    <p:sldId id="345" r:id="rId49"/>
    <p:sldId id="404" r:id="rId50"/>
    <p:sldId id="347" r:id="rId51"/>
    <p:sldId id="348" r:id="rId52"/>
    <p:sldId id="349" r:id="rId53"/>
    <p:sldId id="350" r:id="rId54"/>
    <p:sldId id="405" r:id="rId55"/>
    <p:sldId id="351" r:id="rId56"/>
    <p:sldId id="352" r:id="rId57"/>
    <p:sldId id="353" r:id="rId58"/>
    <p:sldId id="354" r:id="rId59"/>
    <p:sldId id="355" r:id="rId60"/>
    <p:sldId id="406" r:id="rId61"/>
    <p:sldId id="356" r:id="rId62"/>
    <p:sldId id="357" r:id="rId63"/>
    <p:sldId id="358" r:id="rId64"/>
    <p:sldId id="407" r:id="rId65"/>
    <p:sldId id="360" r:id="rId66"/>
    <p:sldId id="361" r:id="rId67"/>
    <p:sldId id="362" r:id="rId68"/>
    <p:sldId id="363" r:id="rId69"/>
    <p:sldId id="375" r:id="rId70"/>
    <p:sldId id="374" r:id="rId71"/>
    <p:sldId id="402" r:id="rId72"/>
    <p:sldId id="380" r:id="rId73"/>
    <p:sldId id="381" r:id="rId74"/>
    <p:sldId id="382" r:id="rId75"/>
    <p:sldId id="383" r:id="rId76"/>
    <p:sldId id="384" r:id="rId77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4" autoAdjust="0"/>
    <p:restoredTop sz="91395"/>
  </p:normalViewPr>
  <p:slideViewPr>
    <p:cSldViewPr snapToGrid="0">
      <p:cViewPr varScale="1">
        <p:scale>
          <a:sx n="68" d="100"/>
          <a:sy n="68" d="100"/>
        </p:scale>
        <p:origin x="16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13-12-2016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34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administrativos:Pago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médicos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cajas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06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A265-D2EC-43F2-9BD2-137F39BC9F21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5F99-BAE3-4120-8255-1423D514A177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1B7A-DC91-4E00-AB90-BB9FFC39369D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6E45-E608-4723-948D-E7D4CBBCAEAD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E28F-717D-4B57-9AFE-B81E72C9D137}" type="datetime1">
              <a:rPr lang="es-CL" smtClean="0"/>
              <a:t>13-12-2016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D1CE-B58C-4884-9E43-12CE18A00CC2}" type="datetime1">
              <a:rPr lang="es-CL" smtClean="0"/>
              <a:t>13-12-2016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08F45-7F8F-4117-95F8-EB4689581EA8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EB575-BE8D-4B81-B4EB-6E7A8ACDA1D2}" type="datetime1">
              <a:rPr lang="es-CL" smtClean="0"/>
              <a:t>13-12-2016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CF3E-994C-4C69-971E-985F146BD634}" type="datetime1">
              <a:rPr lang="es-CL" smtClean="0"/>
              <a:t>13-12-2016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6FC82-AB62-41AE-86D7-DCF33E6AD05B}" type="datetime1">
              <a:rPr lang="es-CL" smtClean="0"/>
              <a:t>13-12-2016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ED1A4-709D-4F80-9A36-F3221946B1D6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F4F1-2FEF-46E2-9B5A-0134F81A7A1B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19AB1-DAA3-4AF5-A4FF-800B07A5AE04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33049-B7D1-4F57-ACB8-2E8387E02559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66874-DDE2-4348-8BD1-56D3C1A7B0C4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51C3C-8A99-45EF-B604-CCAD17AD022F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RNF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A72D-DDD2-4CB2-91DC-A010FBC540BA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Roles del equipo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4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018DB-211A-4B42-B46C-02043D668311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Calendarización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834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5F5CD-2777-4FCA-86C1-06438894CA8D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673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791044-6C76-4CB8-BEA1-07FD052D6868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</a:t>
            </a:r>
            <a:r>
              <a:rPr lang="es-CL" sz="4400" dirty="0" smtClean="0"/>
              <a:t>proyecto</a:t>
            </a:r>
            <a:endParaRPr lang="es-CL" sz="4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Demostración</a:t>
            </a:r>
            <a:endParaRPr lang="es-CL" sz="4400" dirty="0"/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9F8B-2191-49C7-9A9F-0144E54F3973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5933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CDA76-EEEE-4658-AD85-B0E0CBDA7BE2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170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Herramientas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51D7C-F6B7-4432-9F27-8FACDA9BD8C8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Metodologías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7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Gestión del proyecto</a:t>
            </a:r>
            <a:endParaRPr lang="es-C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06135"/>
            <a:ext cx="7886700" cy="4368018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1DAD8-DFBE-427E-801E-A95DDC5CDAD8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544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Construcción del SW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D37E-70DC-4A8C-901D-9DF048703177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Arquitectura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20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5A24C-7971-4BA0-89C1-EACFD4296406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D045-B32F-4989-BEA7-6531A4B785F0}" type="datetime1">
              <a:rPr lang="es-CL" smtClean="0"/>
              <a:t>13-12-2016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El cliente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89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D8B13-5E7B-489D-9747-A9E778849C82}" type="datetime1">
              <a:rPr lang="es-CL" smtClean="0"/>
              <a:t>13-12-2016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4B8CF-C18C-461B-861C-40AC388BE941}" type="datetime1">
              <a:rPr lang="es-CL" smtClean="0"/>
              <a:t>13-12-2016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308B-86DA-4380-BA26-4D2947568288}" type="datetime1">
              <a:rPr lang="es-CL" smtClean="0"/>
              <a:t>13-12-2016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D70C9-DD31-46E3-A1FA-73B6BF3DF820}" type="datetime1">
              <a:rPr lang="es-CL" smtClean="0"/>
              <a:t>13-12-2016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Modelo de datos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371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10E37-BCC4-4E12-824B-A0E6AF1B73E7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449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8DB4-409C-4C01-8E24-523ED2B51659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Proyecciones financieras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57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E1393-F050-4F4A-9B82-47E8C569ACF1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3A10-1BC5-40DE-B937-F0C86D4C706D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CE5-2CAD-43E0-8387-2763A13C2675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6A6D-C42C-4B98-B67E-099F4DAEA15A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1D709-207F-45CA-B013-B21EF01073E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6000" dirty="0" smtClean="0"/>
              <a:t>Horizonte del proyecto: 12 meses</a:t>
            </a:r>
          </a:p>
          <a:p>
            <a:r>
              <a:rPr lang="es-ES_tradnl" sz="6000" dirty="0" err="1" smtClean="0"/>
              <a:t>Payback</a:t>
            </a:r>
            <a:r>
              <a:rPr lang="es-ES_tradnl" sz="6000" dirty="0" smtClean="0"/>
              <a:t>: período 10</a:t>
            </a:r>
          </a:p>
          <a:p>
            <a:r>
              <a:rPr lang="es-ES_tradnl" sz="6000" dirty="0" smtClean="0"/>
              <a:t>VAN al 10%: $2.215.908</a:t>
            </a:r>
          </a:p>
          <a:p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67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Paciente</a:t>
            </a:r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Picture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258" y="1123122"/>
            <a:ext cx="2926951" cy="5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21E14-D627-4915-A876-8BB9E7F21373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B18E1-A42D-420A-A9E2-D64CC86A70C9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AC6A-4734-4EE4-9337-6D0480152A5B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Operador</a:t>
            </a:r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69" y="1202635"/>
            <a:ext cx="5112833" cy="490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0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problemática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2BC05-868E-47E8-B0B4-72D074D7C896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4F324-AA27-4909-ADF4-DDF8648C8A36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FDF5-FF08-4ABE-9945-8F4DA4318FF5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0A918-5EB3-4A67-B906-43F8575D0FE2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Medico</a:t>
            </a:r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54</a:t>
            </a:fld>
            <a:endParaRPr lang="es-CL"/>
          </a:p>
        </p:txBody>
      </p:sp>
      <p:pic>
        <p:nvPicPr>
          <p:cNvPr id="6" name="Picture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83" y="1123123"/>
            <a:ext cx="2763234" cy="52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BE15E-B963-48AC-AD4B-46EC9B9AB0DA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047E-BC7B-44ED-A5B6-CAB1AC8E32A3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56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46466-0F1D-4B22-8EAF-C4C6C9BC624D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57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63FE3-61F7-41A7-8CB0-AB7EA1AAD0FB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58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5EB37-70DE-4384-8F29-2F9013EB7276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59</a:t>
            </a:fld>
            <a:endParaRPr lang="es-CL"/>
          </a:p>
        </p:txBody>
      </p:sp>
      <p:pic>
        <p:nvPicPr>
          <p:cNvPr id="7" name="datos-bancario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39" r="3103"/>
          <a:stretch/>
        </p:blipFill>
        <p:spPr>
          <a:xfrm>
            <a:off x="1477108" y="1203325"/>
            <a:ext cx="6203852" cy="4973638"/>
          </a:xfr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1BC7A-D50E-4468-8C65-00715376BBB7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Enfermero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60</a:t>
            </a:fld>
            <a:endParaRPr lang="es-CL"/>
          </a:p>
        </p:txBody>
      </p:sp>
      <p:pic>
        <p:nvPicPr>
          <p:cNvPr id="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42" y="1122597"/>
            <a:ext cx="2161115" cy="50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3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A137-7A1A-4201-8991-AE7A167DD76F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61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A3F54-BC93-405B-B661-EF117594432F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62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29DE-B803-4555-9F7A-8E3458F013C9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63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10669" y="1702313"/>
            <a:ext cx="3917240" cy="375735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Jefe de operadores</a:t>
            </a:r>
            <a:endParaRPr lang="es-C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0C6A-690C-4061-B3F3-B551C592592E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64</a:t>
            </a:fld>
            <a:endParaRPr lang="es-CL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4220">
            <a:off x="3149797" y="1322727"/>
            <a:ext cx="1059923" cy="10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60176-9977-4415-BCFF-BF128A41D792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65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2FD9-6144-4E10-AA6E-EA402A6E69A5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66</a:t>
            </a:fld>
            <a:endParaRPr lang="es-CL"/>
          </a:p>
        </p:txBody>
      </p:sp>
      <p:pic>
        <p:nvPicPr>
          <p:cNvPr id="6" name="mantenedor-prestac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27" r="3526"/>
          <a:stretch/>
        </p:blipFill>
        <p:spPr>
          <a:xfrm>
            <a:off x="1463040" y="1203325"/>
            <a:ext cx="6189785" cy="4973638"/>
          </a:xfr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D59BB-BEDE-4C78-9141-4282D7FE8FE3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67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627D-487F-403D-8471-4BA7853138C5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68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D205-682F-4149-9F8D-1E1E6EDA8145}" type="datetime1">
              <a:rPr lang="es-CL" smtClean="0"/>
              <a:t>13-12-2016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4996361"/>
              </p:ext>
            </p:extLst>
          </p:nvPr>
        </p:nvGraphicFramePr>
        <p:xfrm>
          <a:off x="427928" y="166260"/>
          <a:ext cx="8087424" cy="6193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856"/>
                <a:gridCol w="2021856"/>
                <a:gridCol w="2021856"/>
                <a:gridCol w="2021856"/>
              </a:tblGrid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proceso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vigente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Costo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proceso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propuesto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Diferencia</a:t>
                      </a:r>
                      <a:endParaRPr lang="es-ES_tradnl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Agendar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atencion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$309,375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$34,375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$34,375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Agendar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atencion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$156,250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$17,361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$17,361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Abrir y cerrar cajas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$46,875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$1,875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$1,875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Reporte de cajas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$31,250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$260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$260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honorarios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$28,125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Actualizar ficha médica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$468,750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$187,500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$187,500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Actualizar ficha médica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$182,292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$72,917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$72,917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Actualizar ficha médica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$156,250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$62,500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$62,500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Entrega examen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$729,167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Buscar ficha médica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$234,375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$7,813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$7,813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Generar agenda diaria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$375,000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$-  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Consultar por seguro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$281,250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$3,125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$3,125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Pago atención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$93,750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$31,250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$31,250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Devolución de pago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$37,500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$2,344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$2,344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Anulación de atención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$28,125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$28,125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$28,125 </a:t>
                      </a:r>
                    </a:p>
                  </a:txBody>
                  <a:tcPr marL="6350" marR="6350" marT="6350" marB="0" anchor="b"/>
                </a:tc>
              </a:tr>
              <a:tr h="3562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$3,158,333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$449,444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$449,444 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56A9F-7653-4693-8030-70C65A95EF67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46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S.M.A.R.T.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82B16-0FE5-4527-8921-8EA47E560F06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72</a:t>
            </a:fld>
            <a:endParaRPr lang="es-CL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097734"/>
              </p:ext>
            </p:extLst>
          </p:nvPr>
        </p:nvGraphicFramePr>
        <p:xfrm>
          <a:off x="628649" y="1017432"/>
          <a:ext cx="7886702" cy="55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423"/>
                <a:gridCol w="1096921"/>
                <a:gridCol w="1496682"/>
                <a:gridCol w="1496682"/>
                <a:gridCol w="1496682"/>
                <a:gridCol w="1379312"/>
              </a:tblGrid>
              <a:tr h="5296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Nro. objetivo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Proceso afectado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Situación actual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Objetivo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Métrica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Criterio de éxito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58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1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de honorarios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médicos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boleta de honorarios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Completar el proceso hoy toma 10 horas hombre mensuales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que toma completar el proceso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cronometra el tiempo usado para este proceso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de ejecución en al menos un 50% del tiempo actual bajo condiciones normales.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124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2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Entrega de exámenes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Luego de realizar los exámenes se le entrega los resultados a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de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encuesta a los pacientes midiendo su nivel de incertidumbre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en al menos un 2%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059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3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Cierre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Al final del día se cierran las cajas y se cuadra el dinero manualmente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Asegurar la confiabilidad de los cierres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Contabilizar cuadres de cajas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al menos un 99% de cuadres de caja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2357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4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Ingreso del paciente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No hay documentación del detalle de los procedimientos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detalle de los procedimientos de médicos, enfermeros y tecnólogos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Comparar nivel de detalle de procedimientos médicos actuales con los finales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Incrementar el nivel de información en al menos un 99%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Documento RFC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2258-0F38-4A9C-8F19-CD5B2B66F542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73</a:t>
            </a:fld>
            <a:endParaRPr lang="es-C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3921"/>
              </p:ext>
            </p:extLst>
          </p:nvPr>
        </p:nvGraphicFramePr>
        <p:xfrm>
          <a:off x="671636" y="4741412"/>
          <a:ext cx="7748377" cy="1339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8377"/>
              </a:tblGrid>
              <a:tr h="26788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CL" sz="1600" kern="0" dirty="0">
                          <a:effectLst/>
                        </a:rPr>
                        <a:t>TIPO DE CAMBIO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15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(_) Cambio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(X) Cambio No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77943"/>
              </p:ext>
            </p:extLst>
          </p:nvPr>
        </p:nvGraphicFramePr>
        <p:xfrm>
          <a:off x="628650" y="1202635"/>
          <a:ext cx="7748378" cy="3131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1563"/>
                <a:gridCol w="4766815"/>
              </a:tblGrid>
              <a:tr h="178036"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L" sz="1600" kern="0" dirty="0">
                          <a:effectLst/>
                        </a:rPr>
                        <a:t>IDENTIFICACIÓN CONFECCIÓN DEL DOCUMENTO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Fecha de la solicitud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03/10/2016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Nombre solicitante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Sección o unidad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Oficina IT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Rut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18.863.461-3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Cargo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Jefe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Fono / Anexo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+56 9 5510 7526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E – Mail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gonzalo.lopez@gmail.com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producción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Servicio o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Centro médico “Hipócrates”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sala de operaciones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del cambio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Pablo de la Sotta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Diccionario de datos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901A0-AB41-44B6-9668-4D7E5DF4E859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74</a:t>
            </a:fld>
            <a:endParaRPr lang="es-CL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" y="1123124"/>
            <a:ext cx="7830257" cy="50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Capas del proyecto - NET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13C1-85AB-4397-8FCD-88794D05355D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75</a:t>
            </a:fld>
            <a:endParaRPr lang="es-CL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t="59758" r="21464" b="15621"/>
          <a:stretch/>
        </p:blipFill>
        <p:spPr>
          <a:xfrm>
            <a:off x="2313759" y="3527555"/>
            <a:ext cx="4868218" cy="135959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84958" y="3733566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7181977" y="4067171"/>
            <a:ext cx="1519706" cy="138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2004670" y="1986420"/>
            <a:ext cx="5177307" cy="1541135"/>
          </a:xfrm>
          <a:prstGeom prst="downArrow">
            <a:avLst>
              <a:gd name="adj1" fmla="val 50000"/>
              <a:gd name="adj2" fmla="val 47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5158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del proyecto </a:t>
            </a:r>
            <a:r>
              <a:rPr lang="es-ES_tradnl" dirty="0" smtClean="0"/>
              <a:t>- Java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AA73-59CB-4707-8BC7-B9D0C1AFCE69}" type="datetime1">
              <a:rPr lang="es-CL" smtClean="0"/>
              <a:t>13-12-2016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76</a:t>
            </a:fld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 rotWithShape="1">
          <a:blip r:embed="rId2"/>
          <a:srcRect l="1282" t="3612" r="11694" b="24485"/>
          <a:stretch/>
        </p:blipFill>
        <p:spPr>
          <a:xfrm>
            <a:off x="2292533" y="1095598"/>
            <a:ext cx="4494728" cy="562587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63732" y="1095597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4314518" y="4766077"/>
            <a:ext cx="1352281" cy="862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derecha 10"/>
          <p:cNvSpPr/>
          <p:nvPr/>
        </p:nvSpPr>
        <p:spPr>
          <a:xfrm flipH="1">
            <a:off x="5827784" y="5126685"/>
            <a:ext cx="2839793" cy="115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1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solución y alcance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02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4360-4CAC-447E-BA66-2BDC767C2B85}" type="datetime1">
              <a:rPr lang="es-CL" smtClean="0"/>
              <a:t>13-12-2016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</TotalTime>
  <Words>1940</Words>
  <Application>Microsoft Office PowerPoint</Application>
  <PresentationFormat>Presentación en pantalla (4:3)</PresentationFormat>
  <Paragraphs>456</Paragraphs>
  <Slides>76</Slides>
  <Notes>8</Notes>
  <HiddenSlides>0</HiddenSlides>
  <MMClips>19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Mangal</vt:lpstr>
      <vt:lpstr>Times New Roman</vt:lpstr>
      <vt:lpstr>Tema de Office</vt:lpstr>
      <vt:lpstr>Portafolio de Título “Centro Médico Hipócrates”</vt:lpstr>
      <vt:lpstr>Agenda</vt:lpstr>
      <vt:lpstr>El cliente</vt:lpstr>
      <vt:lpstr>Cliente</vt:lpstr>
      <vt:lpstr>La problemática</vt:lpstr>
      <vt:lpstr>Problemática</vt:lpstr>
      <vt:lpstr>Consecuencias</vt:lpstr>
      <vt:lpstr>La solución y alcance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RNF</vt:lpstr>
      <vt:lpstr>Roles del equipo</vt:lpstr>
      <vt:lpstr>Organización del equipo</vt:lpstr>
      <vt:lpstr>Calendarización</vt:lpstr>
      <vt:lpstr>Calendarización y entregables</vt:lpstr>
      <vt:lpstr>Calendarización y entregables</vt:lpstr>
      <vt:lpstr>Calendarización y entregables</vt:lpstr>
      <vt:lpstr>Herramientas</vt:lpstr>
      <vt:lpstr>Tecnologías y versiones</vt:lpstr>
      <vt:lpstr>Metodologías</vt:lpstr>
      <vt:lpstr>Gestión del proyecto</vt:lpstr>
      <vt:lpstr>Construcción del SW</vt:lpstr>
      <vt:lpstr>Arquitectura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</vt:lpstr>
      <vt:lpstr>Modelo de datos relacional</vt:lpstr>
      <vt:lpstr>Plan de pruebas</vt:lpstr>
      <vt:lpstr>Plan de pruebas</vt:lpstr>
      <vt:lpstr>Proyecciones financieras</vt:lpstr>
      <vt:lpstr>Costos: inversión inicial</vt:lpstr>
      <vt:lpstr>Costos fijos post implantación</vt:lpstr>
      <vt:lpstr>Retorno</vt:lpstr>
      <vt:lpstr>Flujo de caja</vt:lpstr>
      <vt:lpstr>Demostración WebApp</vt:lpstr>
      <vt:lpstr>Paciente</vt:lpstr>
      <vt:lpstr>Paciente – Consultar horas y agendar</vt:lpstr>
      <vt:lpstr>Paciente – Descargar resultados</vt:lpstr>
      <vt:lpstr>Paciente – Anular hora</vt:lpstr>
      <vt:lpstr>Demostración terminal</vt:lpstr>
      <vt:lpstr>Operador</vt:lpstr>
      <vt:lpstr>Operador - Abrir caja</vt:lpstr>
      <vt:lpstr>Operador - Agendar hora</vt:lpstr>
      <vt:lpstr>Operador - Ingresar paciente</vt:lpstr>
      <vt:lpstr>Operador - Cerrar caja</vt:lpstr>
      <vt:lpstr>Medico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</vt:lpstr>
      <vt:lpstr>Enfermero – Revisar agenda diaria</vt:lpstr>
      <vt:lpstr>Enfermero – Abrir orden de análisis</vt:lpstr>
      <vt:lpstr>Enfermero – Cerrar orden de análisis</vt:lpstr>
      <vt:lpstr>Jefe de operadores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  <vt:lpstr>Presentación de PowerPoint</vt:lpstr>
      <vt:lpstr>Objetivos S.M.A.R.T.</vt:lpstr>
      <vt:lpstr>Documento RFC</vt:lpstr>
      <vt:lpstr>Diccionario de datos</vt:lpstr>
      <vt:lpstr>Capas del proyecto - NET</vt:lpstr>
      <vt:lpstr>Capas del proyecto - Java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cetecom</cp:lastModifiedBy>
  <cp:revision>106</cp:revision>
  <dcterms:created xsi:type="dcterms:W3CDTF">2015-07-01T15:45:01Z</dcterms:created>
  <dcterms:modified xsi:type="dcterms:W3CDTF">2016-12-13T17:39:25Z</dcterms:modified>
</cp:coreProperties>
</file>